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840" r:id="rId1"/>
  </p:sldMasterIdLst>
  <p:sldIdLst>
    <p:sldId id="256" r:id="rId2"/>
    <p:sldId id="257" r:id="rId3"/>
    <p:sldId id="258" r:id="rId4"/>
    <p:sldId id="259" r:id="rId5"/>
    <p:sldId id="260" r:id="rId6"/>
    <p:sldId id="261" r:id="rId7"/>
    <p:sldId id="262" r:id="rId8"/>
    <p:sldId id="263" r:id="rId9"/>
    <p:sldId id="276" r:id="rId10"/>
    <p:sldId id="275" r:id="rId11"/>
    <p:sldId id="274" r:id="rId12"/>
    <p:sldId id="273" r:id="rId13"/>
    <p:sldId id="264" r:id="rId14"/>
    <p:sldId id="265" r:id="rId15"/>
    <p:sldId id="270" r:id="rId16"/>
    <p:sldId id="269" r:id="rId17"/>
    <p:sldId id="272" r:id="rId18"/>
    <p:sldId id="271" r:id="rId19"/>
    <p:sldId id="266" r:id="rId20"/>
    <p:sldId id="267" r:id="rId21"/>
    <p:sldId id="268"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p:cViewPr varScale="1">
        <p:scale>
          <a:sx n="114" d="100"/>
          <a:sy n="114" d="100"/>
        </p:scale>
        <p:origin x="474"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s>
</file>

<file path=ppt/media/image1.jpeg>
</file>

<file path=ppt/media/image10.png>
</file>

<file path=ppt/media/image11.png>
</file>

<file path=ppt/media/image12.png>
</file>

<file path=ppt/media/image13.png>
</file>

<file path=ppt/media/image14.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11/11/2019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586B75A-687E-405C-8A0B-8D00578BA2C3}" type="datetimeFigureOut">
              <a:rPr lang="en-US" dirty="0"/>
              <a:pPr/>
              <a:t>11/11/2019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586B75A-687E-405C-8A0B-8D00578BA2C3}"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586B75A-687E-405C-8A0B-8D00578BA2C3}" type="datetimeFigureOut">
              <a:rPr lang="en-US" dirty="0"/>
              <a:pPr/>
              <a:t>11/11/2019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5586B75A-687E-405C-8A0B-8D00578BA2C3}" type="datetimeFigureOut">
              <a:rPr lang="en-US" dirty="0"/>
              <a:pPr/>
              <a:t>11/11/2019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11/11/2019</a:t>
            </a:fld>
            <a:endParaRPr lang="en-US" dirty="0"/>
          </a:p>
        </p:txBody>
      </p:sp>
      <p:sp>
        <p:nvSpPr>
          <p:cNvPr id="11" name="Footer Placeholder 10"/>
          <p:cNvSpPr>
            <a:spLocks noGrp="1"/>
          </p:cNvSpPr>
          <p:nvPr>
            <p:ph type="ftr" sz="quarter" idx="11"/>
          </p:nvPr>
        </p:nvSpPr>
        <p:spPr/>
        <p:txBody>
          <a:bodyPr/>
          <a:lstStyle/>
          <a:p>
            <a:endParaRPr lang="en-US" dirty="0"/>
          </a:p>
        </p:txBody>
      </p:sp>
      <p:sp>
        <p:nvSpPr>
          <p:cNvPr id="12" name="Slide Number Placeholder 11"/>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5586B75A-687E-405C-8A0B-8D00578BA2C3}" type="datetimeFigureOut">
              <a:rPr lang="en-US" dirty="0"/>
              <a:pPr/>
              <a:t>11/11/2019</a:t>
            </a:fld>
            <a:endParaRPr lang="en-US" dirty="0"/>
          </a:p>
        </p:txBody>
      </p:sp>
      <p:sp>
        <p:nvSpPr>
          <p:cNvPr id="7" name="Footer Placeholder 6"/>
          <p:cNvSpPr>
            <a:spLocks noGrp="1"/>
          </p:cNvSpPr>
          <p:nvPr>
            <p:ph type="ftr" sz="quarter" idx="11"/>
          </p:nvPr>
        </p:nvSpPr>
        <p:spPr/>
        <p:txBody>
          <a:bodyPr/>
          <a:lstStyle/>
          <a:p>
            <a:endParaRPr lang="en-US" dirty="0"/>
          </a:p>
        </p:txBody>
      </p:sp>
      <p:sp>
        <p:nvSpPr>
          <p:cNvPr id="8" name="Slide Number Placeholder 7"/>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586B75A-687E-405C-8A0B-8D00578BA2C3}" type="datetimeFigureOut">
              <a:rPr lang="en-US" dirty="0"/>
              <a:pPr/>
              <a:t>11/11/2019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11/11/2019</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50000"/>
              <a:lumOff val="5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5586B75A-687E-405C-8A0B-8D00578BA2C3}" type="datetimeFigureOut">
              <a:rPr lang="en-US" dirty="0"/>
              <a:pPr/>
              <a:t>11/11/2019</a:t>
            </a:fld>
            <a:endParaRPr lang="en-US" dirty="0"/>
          </a:p>
        </p:txBody>
      </p:sp>
      <p:sp>
        <p:nvSpPr>
          <p:cNvPr id="9" name="Footer Placeholder 8"/>
          <p:cNvSpPr>
            <a:spLocks noGrp="1"/>
          </p:cNvSpPr>
          <p:nvPr>
            <p:ph type="ftr" sz="quarter" idx="11"/>
          </p:nvPr>
        </p:nvSpPr>
        <p:spPr>
          <a:xfrm>
            <a:off x="3499101" y="6356350"/>
            <a:ext cx="5911517" cy="365125"/>
          </a:xfrm>
        </p:spPr>
        <p:txBody>
          <a:bodyPr/>
          <a:lstStyle/>
          <a:p>
            <a:endParaRPr lang="en-US" dirty="0"/>
          </a:p>
        </p:txBody>
      </p:sp>
      <p:sp>
        <p:nvSpPr>
          <p:cNvPr id="10" name="Slide Number Placeholder 9"/>
          <p:cNvSpPr>
            <a:spLocks noGrp="1"/>
          </p:cNvSpPr>
          <p:nvPr>
            <p:ph type="sldNum" sz="quarter" idx="12"/>
          </p:nvPr>
        </p:nvSpPr>
        <p:spPr/>
        <p:txBody>
          <a:bodyPr/>
          <a:lstStyle/>
          <a:p>
            <a:fld id="{4FAB73BC-B049-4115-A692-8D63A059BFB8}"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bg2">
                    <a:lumMod val="40000"/>
                    <a:lumOff val="60000"/>
                  </a:schemeClr>
                </a:solidFill>
              </a:defRPr>
            </a:lvl1pPr>
          </a:lstStyle>
          <a:p>
            <a:fld id="{5586B75A-687E-405C-8A0B-8D00578BA2C3}" type="datetimeFigureOut">
              <a:rPr lang="en-US" dirty="0"/>
              <a:pPr/>
              <a:t>11/11/2019</a:t>
            </a:fld>
            <a:endParaRPr lang="en-US" dirty="0"/>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bg2">
                    <a:lumMod val="40000"/>
                    <a:lumOff val="60000"/>
                  </a:schemeClr>
                </a:solidFill>
              </a:defRPr>
            </a:lvl1pPr>
          </a:lstStyle>
          <a:p>
            <a:endParaRPr lang="en-US" dirty="0"/>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4FAB73BC-B049-4115-A692-8D63A059BFB8}"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841" r:id="rId1"/>
    <p:sldLayoutId id="2147483842" r:id="rId2"/>
    <p:sldLayoutId id="2147483843" r:id="rId3"/>
    <p:sldLayoutId id="2147483844" r:id="rId4"/>
    <p:sldLayoutId id="2147483845" r:id="rId5"/>
    <p:sldLayoutId id="2147483846" r:id="rId6"/>
    <p:sldLayoutId id="2147483847" r:id="rId7"/>
    <p:sldLayoutId id="2147483848" r:id="rId8"/>
    <p:sldLayoutId id="2147483849" r:id="rId9"/>
    <p:sldLayoutId id="2147483850" r:id="rId10"/>
    <p:sldLayoutId id="2147483851" r:id="rId11"/>
  </p:sldLayoutIdLst>
  <p:hf sldNum="0" hdr="0" ft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tabLst>
          <a:tab pos="1143000" algn="l"/>
        </a:tabLst>
        <a:defRPr sz="2000" kern="1200">
          <a:solidFill>
            <a:schemeClr val="bg2">
              <a:lumMod val="20000"/>
              <a:lumOff val="80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800" kern="1200">
          <a:solidFill>
            <a:schemeClr val="bg2">
              <a:lumMod val="20000"/>
              <a:lumOff val="80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600" kern="1200">
          <a:solidFill>
            <a:schemeClr val="bg2">
              <a:lumMod val="20000"/>
              <a:lumOff val="80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FA114E-D906-4E96-AB26-6595FEC9881B}"/>
              </a:ext>
            </a:extLst>
          </p:cNvPr>
          <p:cNvSpPr>
            <a:spLocks noGrp="1"/>
          </p:cNvSpPr>
          <p:nvPr>
            <p:ph type="ctrTitle"/>
          </p:nvPr>
        </p:nvSpPr>
        <p:spPr>
          <a:xfrm>
            <a:off x="1141163" y="1396309"/>
            <a:ext cx="7045452" cy="1670812"/>
          </a:xfrm>
        </p:spPr>
        <p:txBody>
          <a:bodyPr>
            <a:normAutofit/>
          </a:bodyPr>
          <a:lstStyle/>
          <a:p>
            <a:pPr algn="ctr"/>
            <a:r>
              <a:rPr lang="en-US" sz="4800" dirty="0">
                <a:latin typeface="Bebas" panose="020B0606020202050201" pitchFamily="34" charset="0"/>
              </a:rPr>
              <a:t>WAREHOUSE MANGEMENT SYSTEM</a:t>
            </a:r>
          </a:p>
        </p:txBody>
      </p:sp>
      <p:sp>
        <p:nvSpPr>
          <p:cNvPr id="3" name="Subtitle 2">
            <a:extLst>
              <a:ext uri="{FF2B5EF4-FFF2-40B4-BE49-F238E27FC236}">
                <a16:creationId xmlns:a16="http://schemas.microsoft.com/office/drawing/2014/main" id="{552518C1-32AF-43AE-979F-9C621E889B70}"/>
              </a:ext>
            </a:extLst>
          </p:cNvPr>
          <p:cNvSpPr>
            <a:spLocks noGrp="1"/>
          </p:cNvSpPr>
          <p:nvPr>
            <p:ph type="subTitle" idx="1"/>
          </p:nvPr>
        </p:nvSpPr>
        <p:spPr>
          <a:xfrm>
            <a:off x="1006289" y="3098643"/>
            <a:ext cx="7315200" cy="461665"/>
          </a:xfrm>
        </p:spPr>
        <p:txBody>
          <a:bodyPr>
            <a:noAutofit/>
          </a:bodyPr>
          <a:lstStyle/>
          <a:p>
            <a:pPr algn="ctr"/>
            <a:r>
              <a:rPr lang="en-US" sz="1800" dirty="0"/>
              <a:t>BY</a:t>
            </a:r>
          </a:p>
        </p:txBody>
      </p:sp>
      <p:pic>
        <p:nvPicPr>
          <p:cNvPr id="4" name="Picture 2" descr="F:\images.jpg">
            <a:extLst>
              <a:ext uri="{FF2B5EF4-FFF2-40B4-BE49-F238E27FC236}">
                <a16:creationId xmlns:a16="http://schemas.microsoft.com/office/drawing/2014/main" id="{94C20F64-C7A6-46C2-AC04-C607C266135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990880" y="1260463"/>
            <a:ext cx="1655762" cy="135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Google Shape;141;p14">
            <a:extLst>
              <a:ext uri="{FF2B5EF4-FFF2-40B4-BE49-F238E27FC236}">
                <a16:creationId xmlns:a16="http://schemas.microsoft.com/office/drawing/2014/main" id="{CA20B365-95D9-404D-8B66-05486472667D}"/>
              </a:ext>
            </a:extLst>
          </p:cNvPr>
          <p:cNvPicPr preferRelativeResize="0"/>
          <p:nvPr/>
        </p:nvPicPr>
        <p:blipFill>
          <a:blip r:embed="rId3">
            <a:alphaModFix/>
          </a:blip>
          <a:stretch>
            <a:fillRect/>
          </a:stretch>
        </p:blipFill>
        <p:spPr>
          <a:xfrm>
            <a:off x="9842946" y="3560308"/>
            <a:ext cx="1951630" cy="1986807"/>
          </a:xfrm>
          <a:prstGeom prst="rect">
            <a:avLst/>
          </a:prstGeom>
          <a:noFill/>
          <a:ln>
            <a:noFill/>
          </a:ln>
        </p:spPr>
      </p:pic>
      <p:sp>
        <p:nvSpPr>
          <p:cNvPr id="6" name="Rectangle 5">
            <a:extLst>
              <a:ext uri="{FF2B5EF4-FFF2-40B4-BE49-F238E27FC236}">
                <a16:creationId xmlns:a16="http://schemas.microsoft.com/office/drawing/2014/main" id="{80300A46-7450-4172-B4C5-FF9DCD8DC14A}"/>
              </a:ext>
            </a:extLst>
          </p:cNvPr>
          <p:cNvSpPr/>
          <p:nvPr/>
        </p:nvSpPr>
        <p:spPr>
          <a:xfrm>
            <a:off x="806264" y="688423"/>
            <a:ext cx="7715250" cy="707886"/>
          </a:xfrm>
          <a:prstGeom prst="rect">
            <a:avLst/>
          </a:prstGeom>
        </p:spPr>
        <p:txBody>
          <a:bodyPr>
            <a:spAutoFit/>
          </a:bodyPr>
          <a:lstStyle/>
          <a:p>
            <a:pPr algn="ctr" fontAlgn="auto">
              <a:spcBef>
                <a:spcPts val="0"/>
              </a:spcBef>
              <a:spcAft>
                <a:spcPts val="0"/>
              </a:spcAft>
              <a:defRPr/>
            </a:pPr>
            <a:r>
              <a:rPr lang="en-US" sz="2000" b="1" dirty="0">
                <a:solidFill>
                  <a:schemeClr val="tx1">
                    <a:lumMod val="95000"/>
                    <a:lumOff val="5000"/>
                  </a:schemeClr>
                </a:solidFill>
                <a:latin typeface="Bahnschrift" panose="020B0502040204020203" pitchFamily="34" charset="0"/>
                <a:cs typeface="Times New Roman" pitchFamily="18" charset="0"/>
              </a:rPr>
              <a:t>RNS INSTITUTE OF TECHNOLOGY</a:t>
            </a:r>
          </a:p>
          <a:p>
            <a:pPr algn="ctr" fontAlgn="auto">
              <a:spcBef>
                <a:spcPts val="0"/>
              </a:spcBef>
              <a:spcAft>
                <a:spcPts val="0"/>
              </a:spcAft>
              <a:defRPr/>
            </a:pPr>
            <a:r>
              <a:rPr lang="en-US" sz="2000" b="1" cap="all" dirty="0">
                <a:solidFill>
                  <a:schemeClr val="tx1">
                    <a:lumMod val="95000"/>
                    <a:lumOff val="5000"/>
                  </a:schemeClr>
                </a:solidFill>
                <a:latin typeface="Bahnschrift" panose="020B0502040204020203" pitchFamily="34" charset="0"/>
                <a:cs typeface="Times New Roman" pitchFamily="18" charset="0"/>
              </a:rPr>
              <a:t>BENGALURU - 98</a:t>
            </a:r>
            <a:endParaRPr lang="en-US" sz="2000" b="1" dirty="0">
              <a:solidFill>
                <a:schemeClr val="tx1">
                  <a:lumMod val="95000"/>
                  <a:lumOff val="5000"/>
                </a:schemeClr>
              </a:solidFill>
              <a:latin typeface="Bahnschrift" panose="020B0502040204020203" pitchFamily="34" charset="0"/>
              <a:cs typeface="Times New Roman" pitchFamily="18" charset="0"/>
            </a:endParaRPr>
          </a:p>
        </p:txBody>
      </p:sp>
      <p:sp>
        <p:nvSpPr>
          <p:cNvPr id="7" name="Rectangle 6">
            <a:extLst>
              <a:ext uri="{FF2B5EF4-FFF2-40B4-BE49-F238E27FC236}">
                <a16:creationId xmlns:a16="http://schemas.microsoft.com/office/drawing/2014/main" id="{64B8D637-F5E7-441B-BC5E-42E8C37AE6C4}"/>
              </a:ext>
            </a:extLst>
          </p:cNvPr>
          <p:cNvSpPr/>
          <p:nvPr/>
        </p:nvSpPr>
        <p:spPr>
          <a:xfrm>
            <a:off x="125911" y="1381868"/>
            <a:ext cx="9075956" cy="461665"/>
          </a:xfrm>
          <a:prstGeom prst="rect">
            <a:avLst/>
          </a:prstGeom>
        </p:spPr>
        <p:txBody>
          <a:bodyPr wrap="square">
            <a:spAutoFit/>
          </a:bodyPr>
          <a:lstStyle/>
          <a:p>
            <a:pPr algn="ctr" fontAlgn="auto">
              <a:spcBef>
                <a:spcPts val="0"/>
              </a:spcBef>
              <a:spcAft>
                <a:spcPts val="0"/>
              </a:spcAft>
              <a:defRPr/>
            </a:pPr>
            <a:r>
              <a:rPr lang="en-US" sz="2400" b="1" dirty="0">
                <a:solidFill>
                  <a:schemeClr val="tx1">
                    <a:lumMod val="95000"/>
                    <a:lumOff val="5000"/>
                  </a:schemeClr>
                </a:solidFill>
                <a:latin typeface="Bahnschrift" panose="020B0502040204020203" pitchFamily="34" charset="0"/>
                <a:cs typeface="Times New Roman" pitchFamily="18" charset="0"/>
              </a:rPr>
              <a:t>DEPARTMENT OF INFORMATION SCIENCE &amp; ENGINEERING</a:t>
            </a:r>
          </a:p>
        </p:txBody>
      </p:sp>
      <p:sp>
        <p:nvSpPr>
          <p:cNvPr id="8" name="Rectangle 8">
            <a:extLst>
              <a:ext uri="{FF2B5EF4-FFF2-40B4-BE49-F238E27FC236}">
                <a16:creationId xmlns:a16="http://schemas.microsoft.com/office/drawing/2014/main" id="{3D103146-7448-42C6-BF06-508F2E34885E}"/>
              </a:ext>
            </a:extLst>
          </p:cNvPr>
          <p:cNvSpPr>
            <a:spLocks noChangeArrowheads="1"/>
          </p:cNvSpPr>
          <p:nvPr/>
        </p:nvSpPr>
        <p:spPr bwMode="auto">
          <a:xfrm>
            <a:off x="1234889" y="1885140"/>
            <a:ext cx="6858000"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a:r>
              <a:rPr lang="en-US" altLang="en-US" sz="2000" b="1" dirty="0">
                <a:latin typeface="Bahnschrift SemiBold" panose="020B0502040204020203" pitchFamily="34" charset="0"/>
                <a:cs typeface="Times New Roman" panose="02020603050405020304" pitchFamily="18" charset="0"/>
              </a:rPr>
              <a:t>DBMS MINI PROJECT SEMINAR</a:t>
            </a:r>
          </a:p>
          <a:p>
            <a:pPr algn="ctr"/>
            <a:endParaRPr lang="en-US" altLang="en-US" sz="2000" b="1" dirty="0">
              <a:latin typeface="Bahnschrift SemiBold" panose="020B0502040204020203" pitchFamily="34" charset="0"/>
              <a:cs typeface="Times New Roman" panose="02020603050405020304" pitchFamily="18" charset="0"/>
            </a:endParaRPr>
          </a:p>
        </p:txBody>
      </p:sp>
      <p:sp>
        <p:nvSpPr>
          <p:cNvPr id="9" name="TextBox 8">
            <a:extLst>
              <a:ext uri="{FF2B5EF4-FFF2-40B4-BE49-F238E27FC236}">
                <a16:creationId xmlns:a16="http://schemas.microsoft.com/office/drawing/2014/main" id="{BF187922-EAA8-43C0-A105-17AE8260A80C}"/>
              </a:ext>
            </a:extLst>
          </p:cNvPr>
          <p:cNvSpPr txBox="1"/>
          <p:nvPr/>
        </p:nvSpPr>
        <p:spPr>
          <a:xfrm>
            <a:off x="2803115" y="3294196"/>
            <a:ext cx="1554785" cy="646331"/>
          </a:xfrm>
          <a:prstGeom prst="rect">
            <a:avLst/>
          </a:prstGeom>
          <a:noFill/>
        </p:spPr>
        <p:txBody>
          <a:bodyPr wrap="none" rtlCol="0">
            <a:spAutoFit/>
          </a:bodyPr>
          <a:lstStyle/>
          <a:p>
            <a:pPr algn="ctr"/>
            <a:r>
              <a:rPr lang="en-US" b="1" dirty="0">
                <a:latin typeface="Times New Roman" panose="02020603050405020304" pitchFamily="18" charset="0"/>
                <a:cs typeface="Times New Roman" panose="02020603050405020304" pitchFamily="18" charset="0"/>
              </a:rPr>
              <a:t>V BHARATH</a:t>
            </a:r>
          </a:p>
          <a:p>
            <a:pPr algn="ctr"/>
            <a:r>
              <a:rPr lang="en-US" b="1" dirty="0">
                <a:latin typeface="Times New Roman" panose="02020603050405020304" pitchFamily="18" charset="0"/>
                <a:cs typeface="Times New Roman" panose="02020603050405020304" pitchFamily="18" charset="0"/>
              </a:rPr>
              <a:t>1RN17IS110</a:t>
            </a:r>
          </a:p>
        </p:txBody>
      </p:sp>
      <p:sp>
        <p:nvSpPr>
          <p:cNvPr id="10" name="TextBox 9">
            <a:extLst>
              <a:ext uri="{FF2B5EF4-FFF2-40B4-BE49-F238E27FC236}">
                <a16:creationId xmlns:a16="http://schemas.microsoft.com/office/drawing/2014/main" id="{67333DFA-D56F-417B-BCA6-16E8D2853515}"/>
              </a:ext>
            </a:extLst>
          </p:cNvPr>
          <p:cNvSpPr txBox="1"/>
          <p:nvPr/>
        </p:nvSpPr>
        <p:spPr>
          <a:xfrm>
            <a:off x="4756679" y="3288402"/>
            <a:ext cx="2997937" cy="646331"/>
          </a:xfrm>
          <a:prstGeom prst="rect">
            <a:avLst/>
          </a:prstGeom>
          <a:noFill/>
        </p:spPr>
        <p:txBody>
          <a:bodyPr wrap="none" rtlCol="0">
            <a:spAutoFit/>
          </a:bodyPr>
          <a:lstStyle/>
          <a:p>
            <a:pPr algn="ctr"/>
            <a:r>
              <a:rPr lang="en-US" b="1" dirty="0">
                <a:latin typeface="Times New Roman" panose="02020603050405020304" pitchFamily="18" charset="0"/>
                <a:cs typeface="Times New Roman" panose="02020603050405020304" pitchFamily="18" charset="0"/>
              </a:rPr>
              <a:t>T MALLIKARJUN NAYAK</a:t>
            </a:r>
          </a:p>
          <a:p>
            <a:pPr algn="ctr"/>
            <a:r>
              <a:rPr lang="en-US" b="1" dirty="0">
                <a:latin typeface="Times New Roman" panose="02020603050405020304" pitchFamily="18" charset="0"/>
                <a:cs typeface="Times New Roman" panose="02020603050405020304" pitchFamily="18" charset="0"/>
              </a:rPr>
              <a:t>1RN17IS04</a:t>
            </a:r>
          </a:p>
        </p:txBody>
      </p:sp>
      <p:sp>
        <p:nvSpPr>
          <p:cNvPr id="11" name="Rectangle 10">
            <a:extLst>
              <a:ext uri="{FF2B5EF4-FFF2-40B4-BE49-F238E27FC236}">
                <a16:creationId xmlns:a16="http://schemas.microsoft.com/office/drawing/2014/main" id="{5B7F77B9-B55A-4B6D-BCDA-58B77F64B53D}"/>
              </a:ext>
            </a:extLst>
          </p:cNvPr>
          <p:cNvSpPr/>
          <p:nvPr/>
        </p:nvSpPr>
        <p:spPr>
          <a:xfrm>
            <a:off x="282389" y="3990564"/>
            <a:ext cx="8763000" cy="2408238"/>
          </a:xfrm>
          <a:prstGeom prst="rect">
            <a:avLst/>
          </a:prstGeom>
        </p:spPr>
        <p:txBody>
          <a:bodyPr>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fontAlgn="base">
              <a:spcBef>
                <a:spcPct val="0"/>
              </a:spcBef>
              <a:spcAft>
                <a:spcPct val="0"/>
              </a:spcAft>
              <a:defRPr>
                <a:solidFill>
                  <a:schemeClr val="tx1"/>
                </a:solidFill>
                <a:latin typeface="Calibri" panose="020F0502020204030204" pitchFamily="34" charset="0"/>
              </a:defRPr>
            </a:lvl6pPr>
            <a:lvl7pPr marL="2971800" indent="-228600" fontAlgn="base">
              <a:spcBef>
                <a:spcPct val="0"/>
              </a:spcBef>
              <a:spcAft>
                <a:spcPct val="0"/>
              </a:spcAft>
              <a:defRPr>
                <a:solidFill>
                  <a:schemeClr val="tx1"/>
                </a:solidFill>
                <a:latin typeface="Calibri" panose="020F0502020204030204" pitchFamily="34" charset="0"/>
              </a:defRPr>
            </a:lvl7pPr>
            <a:lvl8pPr marL="3429000" indent="-228600" fontAlgn="base">
              <a:spcBef>
                <a:spcPct val="0"/>
              </a:spcBef>
              <a:spcAft>
                <a:spcPct val="0"/>
              </a:spcAft>
              <a:defRPr>
                <a:solidFill>
                  <a:schemeClr val="tx1"/>
                </a:solidFill>
                <a:latin typeface="Calibri" panose="020F0502020204030204" pitchFamily="34" charset="0"/>
              </a:defRPr>
            </a:lvl8pPr>
            <a:lvl9pPr marL="3886200" indent="-228600" fontAlgn="base">
              <a:spcBef>
                <a:spcPct val="0"/>
              </a:spcBef>
              <a:spcAft>
                <a:spcPct val="0"/>
              </a:spcAft>
              <a:defRPr>
                <a:solidFill>
                  <a:schemeClr val="tx1"/>
                </a:solidFill>
                <a:latin typeface="Calibri" panose="020F0502020204030204" pitchFamily="34" charset="0"/>
              </a:defRPr>
            </a:lvl9pPr>
          </a:lstStyle>
          <a:p>
            <a:pPr algn="ctr"/>
            <a:r>
              <a:rPr lang="en-US" altLang="en-US" sz="2000" b="1" dirty="0">
                <a:latin typeface="Bahnschrift" panose="020B0502040204020203" pitchFamily="34" charset="0"/>
                <a:cs typeface="Times New Roman" panose="02020603050405020304" pitchFamily="18" charset="0"/>
              </a:rPr>
              <a:t> </a:t>
            </a:r>
            <a:r>
              <a:rPr lang="en-US" altLang="en-US" sz="2000" dirty="0">
                <a:latin typeface="Bahnschrift" panose="020B0502040204020203" pitchFamily="34" charset="0"/>
                <a:cs typeface="Times New Roman" panose="02020603050405020304" pitchFamily="18" charset="0"/>
              </a:rPr>
              <a:t>Under the guidance of</a:t>
            </a:r>
            <a:endParaRPr lang="en-US" altLang="en-US" sz="2000" b="1" dirty="0">
              <a:latin typeface="Bahnschrift" panose="020B0502040204020203" pitchFamily="34" charset="0"/>
              <a:cs typeface="Times New Roman" panose="02020603050405020304" pitchFamily="18" charset="0"/>
            </a:endParaRPr>
          </a:p>
          <a:p>
            <a:pPr algn="ctr"/>
            <a:endParaRPr lang="en-US" altLang="en-US" sz="1000" b="1" dirty="0">
              <a:latin typeface="Bahnschrift" panose="020B0502040204020203" pitchFamily="34" charset="0"/>
              <a:cs typeface="Times New Roman" panose="02020603050405020304" pitchFamily="18" charset="0"/>
            </a:endParaRPr>
          </a:p>
          <a:p>
            <a:pPr algn="ctr"/>
            <a:r>
              <a:rPr lang="en-US" altLang="en-US" sz="2000" b="1" dirty="0">
                <a:latin typeface="Bahnschrift" panose="020B0502040204020203" pitchFamily="34" charset="0"/>
                <a:cs typeface="Times New Roman" panose="02020603050405020304" pitchFamily="18" charset="0"/>
              </a:rPr>
              <a:t>FACULTY INCHARGE                                    LAB INCHARGE</a:t>
            </a:r>
          </a:p>
          <a:p>
            <a:pPr algn="ctr"/>
            <a:r>
              <a:rPr lang="en-US" altLang="en-US" sz="2000" b="1" dirty="0">
                <a:latin typeface="Bahnschrift" panose="020B0502040204020203" pitchFamily="34" charset="0"/>
                <a:cs typeface="Times New Roman" panose="02020603050405020304" pitchFamily="18" charset="0"/>
              </a:rPr>
              <a:t>  </a:t>
            </a:r>
            <a:r>
              <a:rPr lang="en-US" altLang="en-US" sz="2000" b="1" dirty="0" err="1">
                <a:latin typeface="Bahnschrift" panose="020B0502040204020203" pitchFamily="34" charset="0"/>
                <a:cs typeface="Times New Roman" panose="02020603050405020304" pitchFamily="18" charset="0"/>
              </a:rPr>
              <a:t>Ms.Soumya</a:t>
            </a:r>
            <a:r>
              <a:rPr lang="en-US" altLang="en-US" sz="2000" b="1" dirty="0">
                <a:latin typeface="Bahnschrift" panose="020B0502040204020203" pitchFamily="34" charset="0"/>
                <a:cs typeface="Times New Roman" panose="02020603050405020304" pitchFamily="18" charset="0"/>
              </a:rPr>
              <a:t> SK                                               Mrs. Kusuma S</a:t>
            </a:r>
            <a:endParaRPr lang="pt-BR" altLang="en-US" sz="2000" b="1" dirty="0">
              <a:latin typeface="Bahnschrift" panose="020B0502040204020203" pitchFamily="34" charset="0"/>
              <a:cs typeface="Times New Roman" panose="02020603050405020304" pitchFamily="18" charset="0"/>
            </a:endParaRPr>
          </a:p>
          <a:p>
            <a:pPr algn="ctr" eaLnBrk="0" hangingPunct="0"/>
            <a:r>
              <a:rPr lang="en-US" altLang="en-US" sz="2000" dirty="0">
                <a:latin typeface="Bahnschrift" panose="020B0502040204020203" pitchFamily="34" charset="0"/>
                <a:cs typeface="Times New Roman" panose="02020603050405020304" pitchFamily="18" charset="0"/>
              </a:rPr>
              <a:t>        Assistant Professor,                                   Assistant Professor,</a:t>
            </a:r>
          </a:p>
          <a:p>
            <a:pPr algn="ctr" eaLnBrk="0" hangingPunct="0"/>
            <a:endParaRPr lang="en-US" altLang="en-US" sz="2000" dirty="0">
              <a:latin typeface="Bahnschrift" panose="020B0502040204020203" pitchFamily="34" charset="0"/>
              <a:cs typeface="Times New Roman" panose="02020603050405020304" pitchFamily="18" charset="0"/>
            </a:endParaRPr>
          </a:p>
          <a:p>
            <a:pPr algn="ctr" eaLnBrk="0" hangingPunct="0"/>
            <a:r>
              <a:rPr lang="en-US" altLang="en-US" sz="2000" dirty="0">
                <a:latin typeface="Bahnschrift" panose="020B0502040204020203" pitchFamily="34" charset="0"/>
                <a:cs typeface="Times New Roman" panose="02020603050405020304" pitchFamily="18" charset="0"/>
              </a:rPr>
              <a:t>   Department of  ISE, RNSIT</a:t>
            </a:r>
          </a:p>
          <a:p>
            <a:pPr algn="ctr" eaLnBrk="0" hangingPunct="0"/>
            <a:endParaRPr lang="en-US" altLang="en-US" sz="2000" dirty="0">
              <a:solidFill>
                <a:srgbClr val="262626"/>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69858907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B7D18C-4D88-4506-94D2-FEFEC596D27E}"/>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2137DA70-3083-4962-8126-D24945930AAE}"/>
              </a:ext>
            </a:extLst>
          </p:cNvPr>
          <p:cNvPicPr>
            <a:picLocks noGrp="1" noChangeAspect="1"/>
          </p:cNvPicPr>
          <p:nvPr>
            <p:ph idx="1"/>
          </p:nvPr>
        </p:nvPicPr>
        <p:blipFill>
          <a:blip r:embed="rId2"/>
          <a:stretch>
            <a:fillRect/>
          </a:stretch>
        </p:blipFill>
        <p:spPr>
          <a:xfrm>
            <a:off x="4857037" y="2362242"/>
            <a:ext cx="4734586" cy="2124371"/>
          </a:xfrm>
        </p:spPr>
      </p:pic>
      <p:sp>
        <p:nvSpPr>
          <p:cNvPr id="6" name="TextBox 5">
            <a:extLst>
              <a:ext uri="{FF2B5EF4-FFF2-40B4-BE49-F238E27FC236}">
                <a16:creationId xmlns:a16="http://schemas.microsoft.com/office/drawing/2014/main" id="{075CECC7-3767-4985-9ECE-C9707BAB4AC7}"/>
              </a:ext>
            </a:extLst>
          </p:cNvPr>
          <p:cNvSpPr txBox="1"/>
          <p:nvPr/>
        </p:nvSpPr>
        <p:spPr>
          <a:xfrm>
            <a:off x="4857037" y="1123837"/>
            <a:ext cx="4825272" cy="461665"/>
          </a:xfrm>
          <a:prstGeom prst="rect">
            <a:avLst/>
          </a:prstGeom>
          <a:noFill/>
        </p:spPr>
        <p:txBody>
          <a:bodyPr wrap="square" rtlCol="0">
            <a:spAutoFit/>
          </a:bodyPr>
          <a:lstStyle/>
          <a:p>
            <a:r>
              <a:rPr lang="en-US" sz="2400" dirty="0">
                <a:latin typeface="Bahnschrift" panose="020B0502040204020203" pitchFamily="34" charset="0"/>
              </a:rPr>
              <a:t>TABLE EMPLOYEE</a:t>
            </a:r>
          </a:p>
        </p:txBody>
      </p:sp>
    </p:spTree>
    <p:extLst>
      <p:ext uri="{BB962C8B-B14F-4D97-AF65-F5344CB8AC3E}">
        <p14:creationId xmlns:p14="http://schemas.microsoft.com/office/powerpoint/2010/main" val="320061318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D1554B-D278-445B-806E-902A7C4265B4}"/>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7D902856-70F9-4E64-846E-7DFA1EE1D9FB}"/>
              </a:ext>
            </a:extLst>
          </p:cNvPr>
          <p:cNvPicPr>
            <a:picLocks noGrp="1" noChangeAspect="1"/>
          </p:cNvPicPr>
          <p:nvPr>
            <p:ph idx="1"/>
          </p:nvPr>
        </p:nvPicPr>
        <p:blipFill>
          <a:blip r:embed="rId2"/>
          <a:stretch>
            <a:fillRect/>
          </a:stretch>
        </p:blipFill>
        <p:spPr>
          <a:xfrm>
            <a:off x="4857037" y="2586111"/>
            <a:ext cx="4439270" cy="1676634"/>
          </a:xfrm>
        </p:spPr>
      </p:pic>
      <p:sp>
        <p:nvSpPr>
          <p:cNvPr id="6" name="TextBox 5">
            <a:extLst>
              <a:ext uri="{FF2B5EF4-FFF2-40B4-BE49-F238E27FC236}">
                <a16:creationId xmlns:a16="http://schemas.microsoft.com/office/drawing/2014/main" id="{03AE48BE-33CE-46BD-AFB5-A8F4B8985F7E}"/>
              </a:ext>
            </a:extLst>
          </p:cNvPr>
          <p:cNvSpPr txBox="1"/>
          <p:nvPr/>
        </p:nvSpPr>
        <p:spPr>
          <a:xfrm>
            <a:off x="4857037" y="1123837"/>
            <a:ext cx="4825272" cy="461665"/>
          </a:xfrm>
          <a:prstGeom prst="rect">
            <a:avLst/>
          </a:prstGeom>
          <a:noFill/>
        </p:spPr>
        <p:txBody>
          <a:bodyPr wrap="square" rtlCol="0">
            <a:spAutoFit/>
          </a:bodyPr>
          <a:lstStyle/>
          <a:p>
            <a:r>
              <a:rPr lang="en-US" sz="2400" dirty="0">
                <a:latin typeface="Bahnschrift" panose="020B0502040204020203" pitchFamily="34" charset="0"/>
              </a:rPr>
              <a:t>TABLE ITEM</a:t>
            </a:r>
          </a:p>
        </p:txBody>
      </p:sp>
    </p:spTree>
    <p:extLst>
      <p:ext uri="{BB962C8B-B14F-4D97-AF65-F5344CB8AC3E}">
        <p14:creationId xmlns:p14="http://schemas.microsoft.com/office/powerpoint/2010/main" val="373862299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E42958-7361-42B4-B673-873D8FBB7021}"/>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B49F997A-D04A-40AB-A13D-C533AFD9AFD1}"/>
              </a:ext>
            </a:extLst>
          </p:cNvPr>
          <p:cNvPicPr>
            <a:picLocks noGrp="1" noChangeAspect="1"/>
          </p:cNvPicPr>
          <p:nvPr>
            <p:ph idx="1"/>
          </p:nvPr>
        </p:nvPicPr>
        <p:blipFill>
          <a:blip r:embed="rId2"/>
          <a:stretch>
            <a:fillRect/>
          </a:stretch>
        </p:blipFill>
        <p:spPr>
          <a:xfrm>
            <a:off x="4857037" y="2767111"/>
            <a:ext cx="4458322" cy="1314633"/>
          </a:xfrm>
        </p:spPr>
      </p:pic>
      <p:sp>
        <p:nvSpPr>
          <p:cNvPr id="6" name="TextBox 5">
            <a:extLst>
              <a:ext uri="{FF2B5EF4-FFF2-40B4-BE49-F238E27FC236}">
                <a16:creationId xmlns:a16="http://schemas.microsoft.com/office/drawing/2014/main" id="{9940448A-1919-42E9-A5F4-F2E690A3C4B5}"/>
              </a:ext>
            </a:extLst>
          </p:cNvPr>
          <p:cNvSpPr txBox="1"/>
          <p:nvPr/>
        </p:nvSpPr>
        <p:spPr>
          <a:xfrm>
            <a:off x="4857037" y="1123837"/>
            <a:ext cx="4825272" cy="461665"/>
          </a:xfrm>
          <a:prstGeom prst="rect">
            <a:avLst/>
          </a:prstGeom>
          <a:noFill/>
        </p:spPr>
        <p:txBody>
          <a:bodyPr wrap="square" rtlCol="0">
            <a:spAutoFit/>
          </a:bodyPr>
          <a:lstStyle/>
          <a:p>
            <a:r>
              <a:rPr lang="en-US" sz="2400" dirty="0">
                <a:latin typeface="Bahnschrift" panose="020B0502040204020203" pitchFamily="34" charset="0"/>
              </a:rPr>
              <a:t>TABLE SHELF</a:t>
            </a:r>
          </a:p>
        </p:txBody>
      </p:sp>
    </p:spTree>
    <p:extLst>
      <p:ext uri="{BB962C8B-B14F-4D97-AF65-F5344CB8AC3E}">
        <p14:creationId xmlns:p14="http://schemas.microsoft.com/office/powerpoint/2010/main" val="29601424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5B5D39-059C-4F36-97DD-BFE3973EAC6E}"/>
              </a:ext>
            </a:extLst>
          </p:cNvPr>
          <p:cNvSpPr>
            <a:spLocks noGrp="1"/>
          </p:cNvSpPr>
          <p:nvPr>
            <p:ph type="title"/>
          </p:nvPr>
        </p:nvSpPr>
        <p:spPr/>
        <p:txBody>
          <a:bodyPr>
            <a:normAutofit/>
          </a:bodyPr>
          <a:lstStyle/>
          <a:p>
            <a:r>
              <a:rPr lang="en-US" sz="4400" dirty="0">
                <a:latin typeface="Bebas" panose="020B0606020202050201" pitchFamily="34" charset="0"/>
              </a:rPr>
              <a:t>RESULTS</a:t>
            </a:r>
          </a:p>
        </p:txBody>
      </p:sp>
      <p:sp>
        <p:nvSpPr>
          <p:cNvPr id="3" name="Content Placeholder 2">
            <a:extLst>
              <a:ext uri="{FF2B5EF4-FFF2-40B4-BE49-F238E27FC236}">
                <a16:creationId xmlns:a16="http://schemas.microsoft.com/office/drawing/2014/main" id="{5A481B9A-60BA-4354-8A6E-6E1487815A3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115586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8F5044-3E0C-4393-A01A-00FA4DDAE1F1}"/>
              </a:ext>
            </a:extLst>
          </p:cNvPr>
          <p:cNvSpPr>
            <a:spLocks noGrp="1"/>
          </p:cNvSpPr>
          <p:nvPr>
            <p:ph type="title"/>
          </p:nvPr>
        </p:nvSpPr>
        <p:spPr/>
        <p:txBody>
          <a:bodyPr>
            <a:normAutofit/>
          </a:bodyPr>
          <a:lstStyle/>
          <a:p>
            <a:r>
              <a:rPr lang="en-US" sz="4400" dirty="0">
                <a:latin typeface="Bebas" panose="020B0606020202050201" pitchFamily="34" charset="0"/>
              </a:rPr>
              <a:t>SNAPSHOTS</a:t>
            </a:r>
          </a:p>
        </p:txBody>
      </p:sp>
      <p:pic>
        <p:nvPicPr>
          <p:cNvPr id="9" name="Content Placeholder 8">
            <a:extLst>
              <a:ext uri="{FF2B5EF4-FFF2-40B4-BE49-F238E27FC236}">
                <a16:creationId xmlns:a16="http://schemas.microsoft.com/office/drawing/2014/main" id="{F8245594-D48E-4794-820B-13199E80CE3A}"/>
              </a:ext>
            </a:extLst>
          </p:cNvPr>
          <p:cNvPicPr>
            <a:picLocks noGrp="1" noChangeAspect="1"/>
          </p:cNvPicPr>
          <p:nvPr>
            <p:ph idx="1"/>
          </p:nvPr>
        </p:nvPicPr>
        <p:blipFill>
          <a:blip r:embed="rId2"/>
          <a:stretch>
            <a:fillRect/>
          </a:stretch>
        </p:blipFill>
        <p:spPr>
          <a:xfrm>
            <a:off x="3868738" y="1624253"/>
            <a:ext cx="7315200" cy="3599969"/>
          </a:xfrm>
        </p:spPr>
      </p:pic>
    </p:spTree>
    <p:extLst>
      <p:ext uri="{BB962C8B-B14F-4D97-AF65-F5344CB8AC3E}">
        <p14:creationId xmlns:p14="http://schemas.microsoft.com/office/powerpoint/2010/main" val="7871749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786DC7-5604-440F-B5EF-4C581BF0D230}"/>
              </a:ext>
            </a:extLst>
          </p:cNvPr>
          <p:cNvSpPr>
            <a:spLocks noGrp="1"/>
          </p:cNvSpPr>
          <p:nvPr>
            <p:ph type="title"/>
          </p:nvPr>
        </p:nvSpPr>
        <p:spPr/>
        <p:txBody>
          <a:bodyPr/>
          <a:lstStyle/>
          <a:p>
            <a:endParaRPr lang="en-US" dirty="0"/>
          </a:p>
        </p:txBody>
      </p:sp>
      <p:pic>
        <p:nvPicPr>
          <p:cNvPr id="9" name="Content Placeholder 8">
            <a:extLst>
              <a:ext uri="{FF2B5EF4-FFF2-40B4-BE49-F238E27FC236}">
                <a16:creationId xmlns:a16="http://schemas.microsoft.com/office/drawing/2014/main" id="{E26EC829-C43A-48B0-97AC-8088772D7F6A}"/>
              </a:ext>
            </a:extLst>
          </p:cNvPr>
          <p:cNvPicPr>
            <a:picLocks noGrp="1" noChangeAspect="1"/>
          </p:cNvPicPr>
          <p:nvPr>
            <p:ph idx="1"/>
          </p:nvPr>
        </p:nvPicPr>
        <p:blipFill>
          <a:blip r:embed="rId2"/>
          <a:stretch>
            <a:fillRect/>
          </a:stretch>
        </p:blipFill>
        <p:spPr>
          <a:xfrm>
            <a:off x="3868738" y="1630016"/>
            <a:ext cx="7315200" cy="3588443"/>
          </a:xfrm>
        </p:spPr>
      </p:pic>
    </p:spTree>
    <p:extLst>
      <p:ext uri="{BB962C8B-B14F-4D97-AF65-F5344CB8AC3E}">
        <p14:creationId xmlns:p14="http://schemas.microsoft.com/office/powerpoint/2010/main" val="1245444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E92BB2-DA5A-4C47-A32D-16E6FF93BD7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3F1F0D7B-152F-475E-9D80-8DEA9FEF9C8A}"/>
              </a:ext>
            </a:extLst>
          </p:cNvPr>
          <p:cNvPicPr>
            <a:picLocks noGrp="1" noChangeAspect="1"/>
          </p:cNvPicPr>
          <p:nvPr>
            <p:ph idx="1"/>
          </p:nvPr>
        </p:nvPicPr>
        <p:blipFill>
          <a:blip r:embed="rId2"/>
          <a:stretch>
            <a:fillRect/>
          </a:stretch>
        </p:blipFill>
        <p:spPr>
          <a:xfrm>
            <a:off x="3868738" y="1628095"/>
            <a:ext cx="7315200" cy="3592285"/>
          </a:xfrm>
        </p:spPr>
      </p:pic>
    </p:spTree>
    <p:extLst>
      <p:ext uri="{BB962C8B-B14F-4D97-AF65-F5344CB8AC3E}">
        <p14:creationId xmlns:p14="http://schemas.microsoft.com/office/powerpoint/2010/main" val="26049823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12BDDE-34C1-47BF-B5C8-33BDF5B1ACE3}"/>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D1645520-961A-4080-8025-1DD8B3BB5046}"/>
              </a:ext>
            </a:extLst>
          </p:cNvPr>
          <p:cNvPicPr>
            <a:picLocks noGrp="1" noChangeAspect="1"/>
          </p:cNvPicPr>
          <p:nvPr>
            <p:ph idx="1"/>
          </p:nvPr>
        </p:nvPicPr>
        <p:blipFill>
          <a:blip r:embed="rId2"/>
          <a:stretch>
            <a:fillRect/>
          </a:stretch>
        </p:blipFill>
        <p:spPr>
          <a:xfrm>
            <a:off x="3868738" y="1630995"/>
            <a:ext cx="7315200" cy="3586485"/>
          </a:xfrm>
        </p:spPr>
      </p:pic>
    </p:spTree>
    <p:extLst>
      <p:ext uri="{BB962C8B-B14F-4D97-AF65-F5344CB8AC3E}">
        <p14:creationId xmlns:p14="http://schemas.microsoft.com/office/powerpoint/2010/main" val="30771339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190B86-4E27-460F-9426-8880BDDA7330}"/>
              </a:ext>
            </a:extLst>
          </p:cNvPr>
          <p:cNvSpPr>
            <a:spLocks noGrp="1"/>
          </p:cNvSpPr>
          <p:nvPr>
            <p:ph type="title"/>
          </p:nvPr>
        </p:nvSpPr>
        <p:spPr/>
        <p:txBody>
          <a:bodyPr/>
          <a:lstStyle/>
          <a:p>
            <a:endParaRPr lang="en-US"/>
          </a:p>
        </p:txBody>
      </p:sp>
      <p:pic>
        <p:nvPicPr>
          <p:cNvPr id="5" name="Content Placeholder 4">
            <a:extLst>
              <a:ext uri="{FF2B5EF4-FFF2-40B4-BE49-F238E27FC236}">
                <a16:creationId xmlns:a16="http://schemas.microsoft.com/office/drawing/2014/main" id="{BCFFA786-F3EC-470C-B2CB-A9D3820C9C4D}"/>
              </a:ext>
            </a:extLst>
          </p:cNvPr>
          <p:cNvPicPr>
            <a:picLocks noGrp="1" noChangeAspect="1"/>
          </p:cNvPicPr>
          <p:nvPr>
            <p:ph idx="1"/>
          </p:nvPr>
        </p:nvPicPr>
        <p:blipFill>
          <a:blip r:embed="rId2"/>
          <a:stretch>
            <a:fillRect/>
          </a:stretch>
        </p:blipFill>
        <p:spPr>
          <a:xfrm>
            <a:off x="3868738" y="1627151"/>
            <a:ext cx="7315200" cy="3594173"/>
          </a:xfrm>
        </p:spPr>
      </p:pic>
    </p:spTree>
    <p:extLst>
      <p:ext uri="{BB962C8B-B14F-4D97-AF65-F5344CB8AC3E}">
        <p14:creationId xmlns:p14="http://schemas.microsoft.com/office/powerpoint/2010/main" val="292693831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0008EC-D18A-4C9B-AD28-D7D7A5DF9C50}"/>
              </a:ext>
            </a:extLst>
          </p:cNvPr>
          <p:cNvSpPr>
            <a:spLocks noGrp="1"/>
          </p:cNvSpPr>
          <p:nvPr>
            <p:ph type="title"/>
          </p:nvPr>
        </p:nvSpPr>
        <p:spPr/>
        <p:txBody>
          <a:bodyPr>
            <a:normAutofit/>
          </a:bodyPr>
          <a:lstStyle/>
          <a:p>
            <a:r>
              <a:rPr lang="en-US" sz="4400" dirty="0">
                <a:latin typeface="Bebas" panose="020B0606020202050201" pitchFamily="34" charset="0"/>
              </a:rPr>
              <a:t>APPLICATIONS</a:t>
            </a:r>
          </a:p>
        </p:txBody>
      </p:sp>
      <p:sp>
        <p:nvSpPr>
          <p:cNvPr id="3" name="Content Placeholder 2">
            <a:extLst>
              <a:ext uri="{FF2B5EF4-FFF2-40B4-BE49-F238E27FC236}">
                <a16:creationId xmlns:a16="http://schemas.microsoft.com/office/drawing/2014/main" id="{E3E35151-CC80-42C0-B85E-FE5B3ADC8553}"/>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71446523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004661-D308-4A14-A908-E1E28B5E435B}"/>
              </a:ext>
            </a:extLst>
          </p:cNvPr>
          <p:cNvSpPr>
            <a:spLocks noGrp="1"/>
          </p:cNvSpPr>
          <p:nvPr>
            <p:ph type="title"/>
          </p:nvPr>
        </p:nvSpPr>
        <p:spPr/>
        <p:txBody>
          <a:bodyPr>
            <a:normAutofit/>
          </a:bodyPr>
          <a:lstStyle/>
          <a:p>
            <a:r>
              <a:rPr lang="en-US" sz="4400" dirty="0">
                <a:latin typeface="Bebas" panose="020B0606020202050201" pitchFamily="34" charset="0"/>
              </a:rPr>
              <a:t>AGENDA</a:t>
            </a:r>
          </a:p>
        </p:txBody>
      </p:sp>
      <p:sp>
        <p:nvSpPr>
          <p:cNvPr id="3" name="Content Placeholder 2">
            <a:extLst>
              <a:ext uri="{FF2B5EF4-FFF2-40B4-BE49-F238E27FC236}">
                <a16:creationId xmlns:a16="http://schemas.microsoft.com/office/drawing/2014/main" id="{B58FCEAF-9D92-424D-8A19-D80ECD074BD0}"/>
              </a:ext>
            </a:extLst>
          </p:cNvPr>
          <p:cNvSpPr>
            <a:spLocks noGrp="1"/>
          </p:cNvSpPr>
          <p:nvPr>
            <p:ph idx="1"/>
          </p:nvPr>
        </p:nvSpPr>
        <p:spPr/>
        <p:txBody>
          <a:bodyPr>
            <a:normAutofit/>
          </a:bodyPr>
          <a:lstStyle/>
          <a:p>
            <a:pPr>
              <a:defRPr/>
            </a:pPr>
            <a:r>
              <a:rPr lang="en-IN" dirty="0">
                <a:latin typeface="Bahnschrift" panose="020B0502040204020203" pitchFamily="34" charset="0"/>
                <a:cs typeface="Times New Roman" pitchFamily="18" charset="0"/>
              </a:rPr>
              <a:t>Abstract</a:t>
            </a:r>
          </a:p>
          <a:p>
            <a:pPr>
              <a:defRPr/>
            </a:pPr>
            <a:r>
              <a:rPr lang="en-IN" dirty="0">
                <a:latin typeface="Bahnschrift" panose="020B0502040204020203" pitchFamily="34" charset="0"/>
                <a:cs typeface="Times New Roman" pitchFamily="18" charset="0"/>
              </a:rPr>
              <a:t>Introduction</a:t>
            </a:r>
          </a:p>
          <a:p>
            <a:pPr>
              <a:defRPr/>
            </a:pPr>
            <a:r>
              <a:rPr lang="en-IN" dirty="0">
                <a:latin typeface="Bahnschrift" panose="020B0502040204020203" pitchFamily="34" charset="0"/>
                <a:cs typeface="Times New Roman" pitchFamily="18" charset="0"/>
              </a:rPr>
              <a:t>Requirements</a:t>
            </a:r>
          </a:p>
          <a:p>
            <a:pPr>
              <a:defRPr/>
            </a:pPr>
            <a:r>
              <a:rPr lang="en-IN" dirty="0">
                <a:latin typeface="Bahnschrift" panose="020B0502040204020203" pitchFamily="34" charset="0"/>
                <a:cs typeface="Times New Roman" pitchFamily="18" charset="0"/>
              </a:rPr>
              <a:t>ER-Diagram</a:t>
            </a:r>
          </a:p>
          <a:p>
            <a:pPr>
              <a:defRPr/>
            </a:pPr>
            <a:r>
              <a:rPr lang="en-IN" dirty="0">
                <a:latin typeface="Bahnschrift" panose="020B0502040204020203" pitchFamily="34" charset="0"/>
                <a:cs typeface="Times New Roman" pitchFamily="18" charset="0"/>
              </a:rPr>
              <a:t>Schema Diagram</a:t>
            </a:r>
          </a:p>
          <a:p>
            <a:pPr>
              <a:defRPr/>
            </a:pPr>
            <a:r>
              <a:rPr lang="en-IN" dirty="0">
                <a:latin typeface="Bahnschrift" panose="020B0502040204020203" pitchFamily="34" charset="0"/>
                <a:cs typeface="Times New Roman" pitchFamily="18" charset="0"/>
              </a:rPr>
              <a:t>Tables description </a:t>
            </a:r>
          </a:p>
          <a:p>
            <a:pPr>
              <a:defRPr/>
            </a:pPr>
            <a:r>
              <a:rPr lang="en-IN" dirty="0">
                <a:latin typeface="Bahnschrift" panose="020B0502040204020203" pitchFamily="34" charset="0"/>
                <a:cs typeface="Times New Roman" pitchFamily="18" charset="0"/>
              </a:rPr>
              <a:t>Results</a:t>
            </a:r>
          </a:p>
          <a:p>
            <a:pPr>
              <a:defRPr/>
            </a:pPr>
            <a:r>
              <a:rPr lang="en-IN" dirty="0">
                <a:latin typeface="Bahnschrift" panose="020B0502040204020203" pitchFamily="34" charset="0"/>
                <a:cs typeface="Times New Roman" pitchFamily="18" charset="0"/>
              </a:rPr>
              <a:t>Snapshots</a:t>
            </a:r>
          </a:p>
          <a:p>
            <a:pPr>
              <a:defRPr/>
            </a:pPr>
            <a:r>
              <a:rPr lang="en-IN" dirty="0">
                <a:latin typeface="Bahnschrift" panose="020B0502040204020203" pitchFamily="34" charset="0"/>
                <a:cs typeface="Times New Roman" pitchFamily="18" charset="0"/>
              </a:rPr>
              <a:t>Applications</a:t>
            </a:r>
          </a:p>
          <a:p>
            <a:pPr>
              <a:defRPr/>
            </a:pPr>
            <a:r>
              <a:rPr lang="en-IN" dirty="0">
                <a:latin typeface="Bahnschrift" panose="020B0502040204020203" pitchFamily="34" charset="0"/>
                <a:cs typeface="Times New Roman" pitchFamily="18" charset="0"/>
              </a:rPr>
              <a:t>Conclusion</a:t>
            </a:r>
          </a:p>
          <a:p>
            <a:pPr>
              <a:defRPr/>
            </a:pPr>
            <a:r>
              <a:rPr lang="en-IN" dirty="0">
                <a:latin typeface="Bahnschrift" panose="020B0502040204020203" pitchFamily="34" charset="0"/>
                <a:cs typeface="Times New Roman" pitchFamily="18" charset="0"/>
              </a:rPr>
              <a:t>References</a:t>
            </a:r>
          </a:p>
          <a:p>
            <a:endParaRPr lang="en-US" dirty="0"/>
          </a:p>
        </p:txBody>
      </p:sp>
    </p:spTree>
    <p:extLst>
      <p:ext uri="{BB962C8B-B14F-4D97-AF65-F5344CB8AC3E}">
        <p14:creationId xmlns:p14="http://schemas.microsoft.com/office/powerpoint/2010/main" val="31914789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4454CF-4506-4B78-AABE-5E2ABB6C1413}"/>
              </a:ext>
            </a:extLst>
          </p:cNvPr>
          <p:cNvSpPr>
            <a:spLocks noGrp="1"/>
          </p:cNvSpPr>
          <p:nvPr>
            <p:ph type="title"/>
          </p:nvPr>
        </p:nvSpPr>
        <p:spPr/>
        <p:txBody>
          <a:bodyPr>
            <a:normAutofit/>
          </a:bodyPr>
          <a:lstStyle/>
          <a:p>
            <a:r>
              <a:rPr lang="en-US" sz="4400" dirty="0">
                <a:latin typeface="Bebas" panose="020B0606020202050201" pitchFamily="34" charset="0"/>
              </a:rPr>
              <a:t>CONCLUSION</a:t>
            </a:r>
          </a:p>
        </p:txBody>
      </p:sp>
      <p:sp>
        <p:nvSpPr>
          <p:cNvPr id="3" name="Content Placeholder 2">
            <a:extLst>
              <a:ext uri="{FF2B5EF4-FFF2-40B4-BE49-F238E27FC236}">
                <a16:creationId xmlns:a16="http://schemas.microsoft.com/office/drawing/2014/main" id="{1B1ACDA2-4EFE-4700-9547-B0C218BE3398}"/>
              </a:ext>
            </a:extLst>
          </p:cNvPr>
          <p:cNvSpPr>
            <a:spLocks noGrp="1"/>
          </p:cNvSpPr>
          <p:nvPr>
            <p:ph idx="1"/>
          </p:nvPr>
        </p:nvSpPr>
        <p:spPr/>
        <p:txBody>
          <a:bodyPr/>
          <a:lstStyle/>
          <a:p>
            <a:r>
              <a:rPr lang="en-US" dirty="0">
                <a:latin typeface="Bahnschrift" panose="020B0502040204020203" pitchFamily="34" charset="0"/>
              </a:rPr>
              <a:t>From a proper analysis of positive points and constraints on the component, it can be concluded that the product is a highly efficient GUI based component. This component can be easily plugged into many other platforms. Generally, the employees of the warehouse have to face a lot of problems in management of the goods. All this information has to be managed manually. So, there is a need to develop a system which helps locate and store items faster while also keeping track of the inventory space and updating the information in real time.</a:t>
            </a:r>
          </a:p>
          <a:p>
            <a:endParaRPr lang="en-US" dirty="0"/>
          </a:p>
        </p:txBody>
      </p:sp>
    </p:spTree>
    <p:extLst>
      <p:ext uri="{BB962C8B-B14F-4D97-AF65-F5344CB8AC3E}">
        <p14:creationId xmlns:p14="http://schemas.microsoft.com/office/powerpoint/2010/main" val="13494766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15BC69-421F-43E0-8475-43785DF5C71E}"/>
              </a:ext>
            </a:extLst>
          </p:cNvPr>
          <p:cNvSpPr>
            <a:spLocks noGrp="1"/>
          </p:cNvSpPr>
          <p:nvPr>
            <p:ph type="title"/>
          </p:nvPr>
        </p:nvSpPr>
        <p:spPr/>
        <p:txBody>
          <a:bodyPr>
            <a:normAutofit/>
          </a:bodyPr>
          <a:lstStyle/>
          <a:p>
            <a:r>
              <a:rPr lang="en-US" sz="4400" dirty="0">
                <a:latin typeface="Bebas" panose="020B0606020202050201" pitchFamily="34" charset="0"/>
              </a:rPr>
              <a:t>REFERENCES</a:t>
            </a:r>
          </a:p>
        </p:txBody>
      </p:sp>
      <p:sp>
        <p:nvSpPr>
          <p:cNvPr id="3" name="Content Placeholder 2">
            <a:extLst>
              <a:ext uri="{FF2B5EF4-FFF2-40B4-BE49-F238E27FC236}">
                <a16:creationId xmlns:a16="http://schemas.microsoft.com/office/drawing/2014/main" id="{859DD7C6-C7D2-4603-99B5-32E667EADE9E}"/>
              </a:ext>
            </a:extLst>
          </p:cNvPr>
          <p:cNvSpPr>
            <a:spLocks noGrp="1"/>
          </p:cNvSpPr>
          <p:nvPr>
            <p:ph idx="1"/>
          </p:nvPr>
        </p:nvSpPr>
        <p:spPr/>
        <p:txBody>
          <a:bodyPr/>
          <a:lstStyle/>
          <a:p>
            <a:pPr lvl="0"/>
            <a:r>
              <a:rPr lang="en-US" dirty="0">
                <a:latin typeface="Bahnschrift" panose="020B0502040204020203" pitchFamily="34" charset="0"/>
              </a:rPr>
              <a:t>wikipedia.org </a:t>
            </a:r>
          </a:p>
          <a:p>
            <a:pPr lvl="0"/>
            <a:r>
              <a:rPr lang="en-US" dirty="0">
                <a:latin typeface="Bahnschrift" panose="020B0502040204020203" pitchFamily="34" charset="0"/>
              </a:rPr>
              <a:t>www.google.com </a:t>
            </a:r>
          </a:p>
          <a:p>
            <a:pPr lvl="0"/>
            <a:r>
              <a:rPr lang="en-US" dirty="0">
                <a:latin typeface="Bahnschrift" panose="020B0502040204020203" pitchFamily="34" charset="0"/>
              </a:rPr>
              <a:t>www.w3schools.com</a:t>
            </a:r>
          </a:p>
          <a:p>
            <a:endParaRPr lang="en-US" dirty="0"/>
          </a:p>
        </p:txBody>
      </p:sp>
    </p:spTree>
    <p:extLst>
      <p:ext uri="{BB962C8B-B14F-4D97-AF65-F5344CB8AC3E}">
        <p14:creationId xmlns:p14="http://schemas.microsoft.com/office/powerpoint/2010/main" val="37117305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19AB56-4901-41FD-A539-5766F3AB5594}"/>
              </a:ext>
            </a:extLst>
          </p:cNvPr>
          <p:cNvSpPr>
            <a:spLocks noGrp="1"/>
          </p:cNvSpPr>
          <p:nvPr>
            <p:ph type="title"/>
          </p:nvPr>
        </p:nvSpPr>
        <p:spPr/>
        <p:txBody>
          <a:bodyPr>
            <a:normAutofit/>
          </a:bodyPr>
          <a:lstStyle/>
          <a:p>
            <a:r>
              <a:rPr lang="en-US" sz="4400" dirty="0">
                <a:latin typeface="Bebas" panose="020B0606020202050201" pitchFamily="34" charset="0"/>
              </a:rPr>
              <a:t>ABSTRACT</a:t>
            </a:r>
          </a:p>
        </p:txBody>
      </p:sp>
      <p:sp>
        <p:nvSpPr>
          <p:cNvPr id="3" name="Content Placeholder 2">
            <a:extLst>
              <a:ext uri="{FF2B5EF4-FFF2-40B4-BE49-F238E27FC236}">
                <a16:creationId xmlns:a16="http://schemas.microsoft.com/office/drawing/2014/main" id="{35398E59-087A-47B6-849F-BC5AF37372AB}"/>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27308476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760A6C-0DEF-46EA-9A1B-9F9121C0C21C}"/>
              </a:ext>
            </a:extLst>
          </p:cNvPr>
          <p:cNvSpPr>
            <a:spLocks noGrp="1"/>
          </p:cNvSpPr>
          <p:nvPr>
            <p:ph type="title"/>
          </p:nvPr>
        </p:nvSpPr>
        <p:spPr/>
        <p:txBody>
          <a:bodyPr>
            <a:normAutofit/>
          </a:bodyPr>
          <a:lstStyle/>
          <a:p>
            <a:r>
              <a:rPr lang="en-US" sz="4400" dirty="0">
                <a:latin typeface="Bebas" panose="020B0606020202050201" pitchFamily="34" charset="0"/>
              </a:rPr>
              <a:t>INTRODUCTION</a:t>
            </a:r>
          </a:p>
        </p:txBody>
      </p:sp>
      <p:sp>
        <p:nvSpPr>
          <p:cNvPr id="3" name="Content Placeholder 2">
            <a:extLst>
              <a:ext uri="{FF2B5EF4-FFF2-40B4-BE49-F238E27FC236}">
                <a16:creationId xmlns:a16="http://schemas.microsoft.com/office/drawing/2014/main" id="{CC5FF990-4847-4B54-9E56-413EF75D2256}"/>
              </a:ext>
            </a:extLst>
          </p:cNvPr>
          <p:cNvSpPr>
            <a:spLocks noGrp="1"/>
          </p:cNvSpPr>
          <p:nvPr>
            <p:ph idx="1"/>
          </p:nvPr>
        </p:nvSpPr>
        <p:spPr/>
        <p:txBody>
          <a:bodyPr/>
          <a:lstStyle/>
          <a:p>
            <a:r>
              <a:rPr lang="en-US" dirty="0">
                <a:latin typeface="Bahnschrift" panose="020B0502040204020203" pitchFamily="34" charset="0"/>
              </a:rPr>
              <a:t>This project is aimed at developing a web application for Warehouse management. The system is a web application that can be accessed throughout the organization with proper login provided. This system can be used as a web application for real time tracking and inventory management. Employees can login and see the status and respective delivery dates with time. Our project provides the facility of maintaining the details of the employees. It also provides a requested list of items present in the warehouse based on given query. Administrator logging in may also search any information put up by the employees. This project will aid in faster and efficient use of inventory space.</a:t>
            </a:r>
          </a:p>
          <a:p>
            <a:endParaRPr lang="en-US" dirty="0"/>
          </a:p>
        </p:txBody>
      </p:sp>
    </p:spTree>
    <p:extLst>
      <p:ext uri="{BB962C8B-B14F-4D97-AF65-F5344CB8AC3E}">
        <p14:creationId xmlns:p14="http://schemas.microsoft.com/office/powerpoint/2010/main" val="22326956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3A180D-AB88-437E-A24D-2054A6567CA6}"/>
              </a:ext>
            </a:extLst>
          </p:cNvPr>
          <p:cNvSpPr>
            <a:spLocks noGrp="1"/>
          </p:cNvSpPr>
          <p:nvPr>
            <p:ph type="title"/>
          </p:nvPr>
        </p:nvSpPr>
        <p:spPr/>
        <p:txBody>
          <a:bodyPr>
            <a:normAutofit/>
          </a:bodyPr>
          <a:lstStyle/>
          <a:p>
            <a:r>
              <a:rPr lang="en-US" sz="4400" dirty="0">
                <a:latin typeface="Bebas" panose="020B0606020202050201" pitchFamily="34" charset="0"/>
              </a:rPr>
              <a:t>REQUIREMENTS</a:t>
            </a:r>
          </a:p>
        </p:txBody>
      </p:sp>
      <p:sp>
        <p:nvSpPr>
          <p:cNvPr id="3" name="Content Placeholder 2">
            <a:extLst>
              <a:ext uri="{FF2B5EF4-FFF2-40B4-BE49-F238E27FC236}">
                <a16:creationId xmlns:a16="http://schemas.microsoft.com/office/drawing/2014/main" id="{0A019544-BBA7-4D7A-80A0-F264A0BCABBA}"/>
              </a:ext>
            </a:extLst>
          </p:cNvPr>
          <p:cNvSpPr>
            <a:spLocks noGrp="1"/>
          </p:cNvSpPr>
          <p:nvPr>
            <p:ph idx="1"/>
          </p:nvPr>
        </p:nvSpPr>
        <p:spPr>
          <a:xfrm>
            <a:off x="3821142" y="735771"/>
            <a:ext cx="7315200" cy="5745239"/>
          </a:xfrm>
        </p:spPr>
        <p:txBody>
          <a:bodyPr>
            <a:normAutofit fontScale="92500" lnSpcReduction="10000"/>
          </a:bodyPr>
          <a:lstStyle/>
          <a:p>
            <a:pPr>
              <a:buFont typeface="Wingdings" panose="05000000000000000000" pitchFamily="2" charset="2"/>
              <a:buChar char="v"/>
            </a:pPr>
            <a:r>
              <a:rPr lang="en-US" sz="2600" b="1" dirty="0">
                <a:latin typeface="Bahnschrift" panose="020B0502040204020203" pitchFamily="34" charset="0"/>
              </a:rPr>
              <a:t>Hardware</a:t>
            </a:r>
            <a:r>
              <a:rPr lang="en-US" sz="2600" dirty="0">
                <a:latin typeface="Bahnschrift" panose="020B0502040204020203" pitchFamily="34" charset="0"/>
              </a:rPr>
              <a:t>:</a:t>
            </a:r>
          </a:p>
          <a:p>
            <a:r>
              <a:rPr lang="en-US" sz="2200" b="1" dirty="0">
                <a:latin typeface="Bahnschrift" panose="020B0502040204020203" pitchFamily="34" charset="0"/>
              </a:rPr>
              <a:t>Processor</a:t>
            </a:r>
            <a:r>
              <a:rPr lang="en-US" sz="2200" dirty="0">
                <a:latin typeface="Bahnschrift" panose="020B0502040204020203" pitchFamily="34" charset="0"/>
              </a:rPr>
              <a:t>:</a:t>
            </a:r>
            <a:r>
              <a:rPr lang="en-US" sz="2200" b="1" dirty="0">
                <a:latin typeface="Bahnschrift" panose="020B0502040204020203" pitchFamily="34" charset="0"/>
              </a:rPr>
              <a:t> </a:t>
            </a:r>
            <a:r>
              <a:rPr lang="en-US" sz="2200" dirty="0">
                <a:latin typeface="Bahnschrift" panose="020B0502040204020203" pitchFamily="34" charset="0"/>
              </a:rPr>
              <a:t>Intel dual core and above </a:t>
            </a:r>
          </a:p>
          <a:p>
            <a:r>
              <a:rPr lang="en-US" sz="2200" b="1" dirty="0">
                <a:latin typeface="Bahnschrift" panose="020B0502040204020203" pitchFamily="34" charset="0"/>
              </a:rPr>
              <a:t>Ram</a:t>
            </a:r>
            <a:r>
              <a:rPr lang="en-US" sz="2200" dirty="0">
                <a:latin typeface="Bahnschrift" panose="020B0502040204020203" pitchFamily="34" charset="0"/>
              </a:rPr>
              <a:t>: 2GB</a:t>
            </a:r>
          </a:p>
          <a:p>
            <a:r>
              <a:rPr lang="en-US" sz="2200" b="1" dirty="0">
                <a:latin typeface="Bahnschrift" panose="020B0502040204020203" pitchFamily="34" charset="0"/>
              </a:rPr>
              <a:t>Operating System</a:t>
            </a:r>
            <a:r>
              <a:rPr lang="en-US" sz="2200" dirty="0">
                <a:latin typeface="Bahnschrift" panose="020B0502040204020203" pitchFamily="34" charset="0"/>
              </a:rPr>
              <a:t>: Windows 7, Windows 8, Windows 10</a:t>
            </a:r>
          </a:p>
          <a:p>
            <a:r>
              <a:rPr lang="en-US" sz="2200" b="1" dirty="0">
                <a:latin typeface="Bahnschrift" panose="020B0502040204020203" pitchFamily="34" charset="0"/>
              </a:rPr>
              <a:t>Internet Connection</a:t>
            </a:r>
            <a:r>
              <a:rPr lang="en-US" sz="2200" dirty="0">
                <a:latin typeface="Bahnschrift" panose="020B0502040204020203" pitchFamily="34" charset="0"/>
              </a:rPr>
              <a:t>: Existing telephone lines, Data card or Any Wireless Network</a:t>
            </a:r>
          </a:p>
          <a:p>
            <a:r>
              <a:rPr lang="en-US" sz="2200" b="1" dirty="0">
                <a:latin typeface="Bahnschrift" panose="020B0502040204020203" pitchFamily="34" charset="0"/>
              </a:rPr>
              <a:t>Browser</a:t>
            </a:r>
            <a:r>
              <a:rPr lang="en-US" sz="2200" dirty="0">
                <a:latin typeface="Bahnschrift" panose="020B0502040204020203" pitchFamily="34" charset="0"/>
              </a:rPr>
              <a:t>: Google chrome latest version, Internet Explorer 10 </a:t>
            </a:r>
          </a:p>
          <a:p>
            <a:r>
              <a:rPr lang="en-US" b="1" dirty="0">
                <a:latin typeface="Bahnschrift" panose="020B0502040204020203" pitchFamily="34" charset="0"/>
              </a:rPr>
              <a:t> </a:t>
            </a:r>
            <a:endParaRPr lang="en-US" dirty="0">
              <a:latin typeface="Bahnschrift" panose="020B0502040204020203" pitchFamily="34" charset="0"/>
            </a:endParaRPr>
          </a:p>
          <a:p>
            <a:pPr>
              <a:buFont typeface="Wingdings" panose="05000000000000000000" pitchFamily="2" charset="2"/>
              <a:buChar char="v"/>
            </a:pPr>
            <a:r>
              <a:rPr lang="en-US" sz="2600" dirty="0">
                <a:latin typeface="Bahnschrift" panose="020B0502040204020203" pitchFamily="34" charset="0"/>
              </a:rPr>
              <a:t> Software:</a:t>
            </a:r>
          </a:p>
          <a:p>
            <a:pPr>
              <a:buFont typeface="Arial" panose="020B0604020202020204" pitchFamily="34" charset="0"/>
              <a:buChar char="•"/>
            </a:pPr>
            <a:r>
              <a:rPr lang="en-US" sz="2200" dirty="0">
                <a:latin typeface="Bahnschrift" panose="020B0502040204020203" pitchFamily="34" charset="0"/>
              </a:rPr>
              <a:t>HTML</a:t>
            </a:r>
          </a:p>
          <a:p>
            <a:pPr>
              <a:buFont typeface="Arial" panose="020B0604020202020204" pitchFamily="34" charset="0"/>
              <a:buChar char="•"/>
            </a:pPr>
            <a:r>
              <a:rPr lang="en-US" sz="2200" dirty="0">
                <a:latin typeface="Bahnschrift" panose="020B0502040204020203" pitchFamily="34" charset="0"/>
              </a:rPr>
              <a:t>CSS</a:t>
            </a:r>
          </a:p>
          <a:p>
            <a:pPr>
              <a:buFont typeface="Arial" panose="020B0604020202020204" pitchFamily="34" charset="0"/>
              <a:buChar char="•"/>
            </a:pPr>
            <a:r>
              <a:rPr lang="en-US" sz="2200" dirty="0" err="1">
                <a:latin typeface="Bahnschrift" panose="020B0502040204020203" pitchFamily="34" charset="0"/>
              </a:rPr>
              <a:t>Javascript</a:t>
            </a:r>
            <a:endParaRPr lang="en-US" sz="2200" dirty="0">
              <a:latin typeface="Bahnschrift" panose="020B0502040204020203" pitchFamily="34" charset="0"/>
            </a:endParaRPr>
          </a:p>
          <a:p>
            <a:pPr>
              <a:buFont typeface="Arial" panose="020B0604020202020204" pitchFamily="34" charset="0"/>
              <a:buChar char="•"/>
            </a:pPr>
            <a:r>
              <a:rPr lang="en-US" sz="2200" dirty="0">
                <a:latin typeface="Bahnschrift" panose="020B0502040204020203" pitchFamily="34" charset="0"/>
              </a:rPr>
              <a:t>MySQL (Database)</a:t>
            </a:r>
          </a:p>
          <a:p>
            <a:pPr>
              <a:buFont typeface="Arial" panose="020B0604020202020204" pitchFamily="34" charset="0"/>
              <a:buChar char="•"/>
            </a:pPr>
            <a:r>
              <a:rPr lang="en-US" sz="2200" dirty="0">
                <a:latin typeface="Bahnschrift" panose="020B0502040204020203" pitchFamily="34" charset="0"/>
              </a:rPr>
              <a:t>PHP (Backend)</a:t>
            </a:r>
          </a:p>
          <a:p>
            <a:endParaRPr lang="en-US" dirty="0"/>
          </a:p>
        </p:txBody>
      </p:sp>
    </p:spTree>
    <p:extLst>
      <p:ext uri="{BB962C8B-B14F-4D97-AF65-F5344CB8AC3E}">
        <p14:creationId xmlns:p14="http://schemas.microsoft.com/office/powerpoint/2010/main" val="4133851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1300EC-B60D-4CAB-B562-8BEF4F82C180}"/>
              </a:ext>
            </a:extLst>
          </p:cNvPr>
          <p:cNvSpPr>
            <a:spLocks noGrp="1"/>
          </p:cNvSpPr>
          <p:nvPr>
            <p:ph type="title"/>
          </p:nvPr>
        </p:nvSpPr>
        <p:spPr/>
        <p:txBody>
          <a:bodyPr>
            <a:normAutofit/>
          </a:bodyPr>
          <a:lstStyle/>
          <a:p>
            <a:r>
              <a:rPr lang="en-US" sz="4400" dirty="0">
                <a:latin typeface="Bebas" panose="020B0606020202050201" pitchFamily="34" charset="0"/>
              </a:rPr>
              <a:t>ER DIAGRAM</a:t>
            </a:r>
          </a:p>
        </p:txBody>
      </p:sp>
      <p:pic>
        <p:nvPicPr>
          <p:cNvPr id="5" name="Content Placeholder 4">
            <a:extLst>
              <a:ext uri="{FF2B5EF4-FFF2-40B4-BE49-F238E27FC236}">
                <a16:creationId xmlns:a16="http://schemas.microsoft.com/office/drawing/2014/main" id="{39BB37AD-D063-42C5-8024-C00773FC87D3}"/>
              </a:ext>
            </a:extLst>
          </p:cNvPr>
          <p:cNvPicPr>
            <a:picLocks noGrp="1" noChangeAspect="1"/>
          </p:cNvPicPr>
          <p:nvPr>
            <p:ph idx="1"/>
          </p:nvPr>
        </p:nvPicPr>
        <p:blipFill>
          <a:blip r:embed="rId2"/>
          <a:stretch>
            <a:fillRect/>
          </a:stretch>
        </p:blipFill>
        <p:spPr>
          <a:xfrm>
            <a:off x="3563937" y="1470476"/>
            <a:ext cx="8073029" cy="3917048"/>
          </a:xfrm>
        </p:spPr>
      </p:pic>
    </p:spTree>
    <p:extLst>
      <p:ext uri="{BB962C8B-B14F-4D97-AF65-F5344CB8AC3E}">
        <p14:creationId xmlns:p14="http://schemas.microsoft.com/office/powerpoint/2010/main" val="11592184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57C86-3611-4698-AE64-006D83916558}"/>
              </a:ext>
            </a:extLst>
          </p:cNvPr>
          <p:cNvSpPr>
            <a:spLocks noGrp="1"/>
          </p:cNvSpPr>
          <p:nvPr>
            <p:ph type="title"/>
          </p:nvPr>
        </p:nvSpPr>
        <p:spPr/>
        <p:txBody>
          <a:bodyPr>
            <a:normAutofit/>
          </a:bodyPr>
          <a:lstStyle/>
          <a:p>
            <a:r>
              <a:rPr lang="en-US" sz="4400" dirty="0">
                <a:latin typeface="Bebas" panose="020B0606020202050201" pitchFamily="34" charset="0"/>
              </a:rPr>
              <a:t>SCHEMA DIAGRAM</a:t>
            </a:r>
          </a:p>
        </p:txBody>
      </p:sp>
      <p:pic>
        <p:nvPicPr>
          <p:cNvPr id="15" name="Content Placeholder 14">
            <a:extLst>
              <a:ext uri="{FF2B5EF4-FFF2-40B4-BE49-F238E27FC236}">
                <a16:creationId xmlns:a16="http://schemas.microsoft.com/office/drawing/2014/main" id="{3DAE7DE1-4771-488C-B37C-73EAC0BBAD70}"/>
              </a:ext>
            </a:extLst>
          </p:cNvPr>
          <p:cNvPicPr>
            <a:picLocks noGrp="1" noChangeAspect="1"/>
          </p:cNvPicPr>
          <p:nvPr>
            <p:ph idx="1"/>
          </p:nvPr>
        </p:nvPicPr>
        <p:blipFill>
          <a:blip r:embed="rId2"/>
          <a:stretch>
            <a:fillRect/>
          </a:stretch>
        </p:blipFill>
        <p:spPr>
          <a:xfrm>
            <a:off x="4020349" y="863600"/>
            <a:ext cx="7011978" cy="5121275"/>
          </a:xfrm>
        </p:spPr>
      </p:pic>
    </p:spTree>
    <p:extLst>
      <p:ext uri="{BB962C8B-B14F-4D97-AF65-F5344CB8AC3E}">
        <p14:creationId xmlns:p14="http://schemas.microsoft.com/office/powerpoint/2010/main" val="28167231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9A4A88-C697-4ED8-9268-AE966B5DA9BE}"/>
              </a:ext>
            </a:extLst>
          </p:cNvPr>
          <p:cNvSpPr>
            <a:spLocks noGrp="1"/>
          </p:cNvSpPr>
          <p:nvPr>
            <p:ph type="title"/>
          </p:nvPr>
        </p:nvSpPr>
        <p:spPr/>
        <p:txBody>
          <a:bodyPr>
            <a:normAutofit/>
          </a:bodyPr>
          <a:lstStyle/>
          <a:p>
            <a:r>
              <a:rPr lang="en-US" sz="4400" dirty="0">
                <a:latin typeface="Bebas" panose="020B0606020202050201" pitchFamily="34" charset="0"/>
              </a:rPr>
              <a:t>TABLES DESCRIPTION</a:t>
            </a:r>
          </a:p>
        </p:txBody>
      </p:sp>
      <p:sp>
        <p:nvSpPr>
          <p:cNvPr id="6" name="TextBox 5">
            <a:extLst>
              <a:ext uri="{FF2B5EF4-FFF2-40B4-BE49-F238E27FC236}">
                <a16:creationId xmlns:a16="http://schemas.microsoft.com/office/drawing/2014/main" id="{06D59569-67A6-4C4B-BD75-CCE74B68990A}"/>
              </a:ext>
            </a:extLst>
          </p:cNvPr>
          <p:cNvSpPr txBox="1"/>
          <p:nvPr/>
        </p:nvSpPr>
        <p:spPr>
          <a:xfrm>
            <a:off x="4857037" y="1123837"/>
            <a:ext cx="4825272" cy="461665"/>
          </a:xfrm>
          <a:prstGeom prst="rect">
            <a:avLst/>
          </a:prstGeom>
          <a:noFill/>
        </p:spPr>
        <p:txBody>
          <a:bodyPr wrap="square" rtlCol="0">
            <a:spAutoFit/>
          </a:bodyPr>
          <a:lstStyle/>
          <a:p>
            <a:r>
              <a:rPr lang="en-US" sz="2400" dirty="0">
                <a:latin typeface="Bahnschrift" panose="020B0502040204020203" pitchFamily="34" charset="0"/>
              </a:rPr>
              <a:t>TABLE CHECKPOST</a:t>
            </a:r>
          </a:p>
        </p:txBody>
      </p:sp>
      <p:pic>
        <p:nvPicPr>
          <p:cNvPr id="9" name="Content Placeholder 8">
            <a:extLst>
              <a:ext uri="{FF2B5EF4-FFF2-40B4-BE49-F238E27FC236}">
                <a16:creationId xmlns:a16="http://schemas.microsoft.com/office/drawing/2014/main" id="{1AF4E73D-4441-4FE2-8A29-DA45A1B41AE2}"/>
              </a:ext>
            </a:extLst>
          </p:cNvPr>
          <p:cNvPicPr>
            <a:picLocks noGrp="1" noChangeAspect="1"/>
          </p:cNvPicPr>
          <p:nvPr>
            <p:ph idx="1"/>
          </p:nvPr>
        </p:nvPicPr>
        <p:blipFill>
          <a:blip r:embed="rId2"/>
          <a:stretch>
            <a:fillRect/>
          </a:stretch>
        </p:blipFill>
        <p:spPr>
          <a:xfrm>
            <a:off x="4857037" y="2595637"/>
            <a:ext cx="4725059" cy="1657581"/>
          </a:xfrm>
        </p:spPr>
      </p:pic>
    </p:spTree>
    <p:extLst>
      <p:ext uri="{BB962C8B-B14F-4D97-AF65-F5344CB8AC3E}">
        <p14:creationId xmlns:p14="http://schemas.microsoft.com/office/powerpoint/2010/main" val="38422833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33D9AC-66BF-4D3C-A360-5A4E11887C7D}"/>
              </a:ext>
            </a:extLst>
          </p:cNvPr>
          <p:cNvSpPr>
            <a:spLocks noGrp="1"/>
          </p:cNvSpPr>
          <p:nvPr>
            <p:ph type="title"/>
          </p:nvPr>
        </p:nvSpPr>
        <p:spPr/>
        <p:txBody>
          <a:bodyPr/>
          <a:lstStyle/>
          <a:p>
            <a:endParaRPr lang="en-US"/>
          </a:p>
        </p:txBody>
      </p:sp>
      <p:sp>
        <p:nvSpPr>
          <p:cNvPr id="6" name="TextBox 5">
            <a:extLst>
              <a:ext uri="{FF2B5EF4-FFF2-40B4-BE49-F238E27FC236}">
                <a16:creationId xmlns:a16="http://schemas.microsoft.com/office/drawing/2014/main" id="{4CC22155-427B-471A-BE5B-45CB16EF5C19}"/>
              </a:ext>
            </a:extLst>
          </p:cNvPr>
          <p:cNvSpPr txBox="1"/>
          <p:nvPr/>
        </p:nvSpPr>
        <p:spPr>
          <a:xfrm>
            <a:off x="4857037" y="1123837"/>
            <a:ext cx="4825272" cy="461665"/>
          </a:xfrm>
          <a:prstGeom prst="rect">
            <a:avLst/>
          </a:prstGeom>
          <a:noFill/>
        </p:spPr>
        <p:txBody>
          <a:bodyPr wrap="square" rtlCol="0">
            <a:spAutoFit/>
          </a:bodyPr>
          <a:lstStyle/>
          <a:p>
            <a:r>
              <a:rPr lang="en-US" sz="2400" dirty="0">
                <a:latin typeface="Bahnschrift" panose="020B0502040204020203" pitchFamily="34" charset="0"/>
              </a:rPr>
              <a:t>TABLE DELIVER</a:t>
            </a:r>
          </a:p>
        </p:txBody>
      </p:sp>
      <p:pic>
        <p:nvPicPr>
          <p:cNvPr id="9" name="Content Placeholder 8">
            <a:extLst>
              <a:ext uri="{FF2B5EF4-FFF2-40B4-BE49-F238E27FC236}">
                <a16:creationId xmlns:a16="http://schemas.microsoft.com/office/drawing/2014/main" id="{5AFA6003-34FF-4494-9E72-4BDC52350CC2}"/>
              </a:ext>
            </a:extLst>
          </p:cNvPr>
          <p:cNvPicPr>
            <a:picLocks noGrp="1" noChangeAspect="1"/>
          </p:cNvPicPr>
          <p:nvPr>
            <p:ph idx="1"/>
          </p:nvPr>
        </p:nvPicPr>
        <p:blipFill>
          <a:blip r:embed="rId2"/>
          <a:stretch>
            <a:fillRect/>
          </a:stretch>
        </p:blipFill>
        <p:spPr>
          <a:xfrm>
            <a:off x="4857037" y="2609927"/>
            <a:ext cx="4515480" cy="1629002"/>
          </a:xfrm>
        </p:spPr>
      </p:pic>
    </p:spTree>
    <p:extLst>
      <p:ext uri="{BB962C8B-B14F-4D97-AF65-F5344CB8AC3E}">
        <p14:creationId xmlns:p14="http://schemas.microsoft.com/office/powerpoint/2010/main" val="3969163089"/>
      </p:ext>
    </p:extLst>
  </p:cSld>
  <p:clrMapOvr>
    <a:masterClrMapping/>
  </p:clrMapOvr>
</p:sld>
</file>

<file path=ppt/theme/theme1.xml><?xml version="1.0" encoding="utf-8"?>
<a:theme xmlns:a="http://schemas.openxmlformats.org/drawingml/2006/main" name="Frame">
  <a:themeElements>
    <a:clrScheme name="Frame">
      <a:dk1>
        <a:sysClr val="windowText" lastClr="000000"/>
      </a:dk1>
      <a:lt1>
        <a:sysClr val="window" lastClr="FFFFFF"/>
      </a:lt1>
      <a:dk2>
        <a:srgbClr val="4A3F38"/>
      </a:dk2>
      <a:lt2>
        <a:srgbClr val="EEEDCB"/>
      </a:lt2>
      <a:accent1>
        <a:srgbClr val="818E9F"/>
      </a:accent1>
      <a:accent2>
        <a:srgbClr val="D26400"/>
      </a:accent2>
      <a:accent3>
        <a:srgbClr val="C3BA45"/>
      </a:accent3>
      <a:accent4>
        <a:srgbClr val="8A8552"/>
      </a:accent4>
      <a:accent5>
        <a:srgbClr val="F3B843"/>
      </a:accent5>
      <a:accent6>
        <a:srgbClr val="786C71"/>
      </a:accent6>
      <a:hlink>
        <a:srgbClr val="46A7CA"/>
      </a:hlink>
      <a:folHlink>
        <a:srgbClr val="B2B2B2"/>
      </a:folHlink>
    </a:clrScheme>
    <a:fontScheme name="Frame">
      <a:maj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orbel" panose="020B0503020204020204"/>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9935E573-C197-41A8-BCA1-5D5F62C560B7}"/>
    </a:ext>
  </a:extLst>
</a:theme>
</file>

<file path=docProps/app.xml><?xml version="1.0" encoding="utf-8"?>
<Properties xmlns="http://schemas.openxmlformats.org/officeDocument/2006/extended-properties" xmlns:vt="http://schemas.openxmlformats.org/officeDocument/2006/docPropsVTypes">
  <Template>TM03457475[[fn=Frame]]</Template>
  <TotalTime>60</TotalTime>
  <Words>391</Words>
  <Application>Microsoft Office PowerPoint</Application>
  <PresentationFormat>Widescreen</PresentationFormat>
  <Paragraphs>63</Paragraphs>
  <Slides>21</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21</vt:i4>
      </vt:variant>
    </vt:vector>
  </HeadingPairs>
  <TitlesOfParts>
    <vt:vector size="30" baseType="lpstr">
      <vt:lpstr>Arial</vt:lpstr>
      <vt:lpstr>Bahnschrift</vt:lpstr>
      <vt:lpstr>Bahnschrift SemiBold</vt:lpstr>
      <vt:lpstr>Bebas</vt:lpstr>
      <vt:lpstr>Corbel</vt:lpstr>
      <vt:lpstr>Times New Roman</vt:lpstr>
      <vt:lpstr>Wingdings</vt:lpstr>
      <vt:lpstr>Wingdings 2</vt:lpstr>
      <vt:lpstr>Frame</vt:lpstr>
      <vt:lpstr>WAREHOUSE MANGEMENT SYSTEM</vt:lpstr>
      <vt:lpstr>AGENDA</vt:lpstr>
      <vt:lpstr>ABSTRACT</vt:lpstr>
      <vt:lpstr>INTRODUCTION</vt:lpstr>
      <vt:lpstr>REQUIREMENTS</vt:lpstr>
      <vt:lpstr>ER DIAGRAM</vt:lpstr>
      <vt:lpstr>SCHEMA DIAGRAM</vt:lpstr>
      <vt:lpstr>TABLES DESCRIPTION</vt:lpstr>
      <vt:lpstr>PowerPoint Presentation</vt:lpstr>
      <vt:lpstr>PowerPoint Presentation</vt:lpstr>
      <vt:lpstr>PowerPoint Presentation</vt:lpstr>
      <vt:lpstr>PowerPoint Presentation</vt:lpstr>
      <vt:lpstr>RESULTS</vt:lpstr>
      <vt:lpstr>SNAPSHOTS</vt:lpstr>
      <vt:lpstr>PowerPoint Presentation</vt:lpstr>
      <vt:lpstr>PowerPoint Presentation</vt:lpstr>
      <vt:lpstr>PowerPoint Presentation</vt:lpstr>
      <vt:lpstr>PowerPoint Presentation</vt:lpstr>
      <vt:lpstr>APPLICATIONS</vt:lpstr>
      <vt:lpstr>CONCLUSION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WAREHOUSE MANGEMENT SYSTEM</dc:title>
  <dc:creator>Leo</dc:creator>
  <cp:lastModifiedBy>Leo</cp:lastModifiedBy>
  <cp:revision>21</cp:revision>
  <dcterms:created xsi:type="dcterms:W3CDTF">2019-11-11T15:42:57Z</dcterms:created>
  <dcterms:modified xsi:type="dcterms:W3CDTF">2019-11-11T17:47:44Z</dcterms:modified>
</cp:coreProperties>
</file>

<file path=docProps/thumbnail.jpeg>
</file>